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0" r:id="rId3"/>
    <p:sldId id="320" r:id="rId4"/>
    <p:sldId id="321" r:id="rId5"/>
    <p:sldId id="322" r:id="rId6"/>
    <p:sldId id="311" r:id="rId7"/>
    <p:sldId id="323" r:id="rId8"/>
    <p:sldId id="312" r:id="rId9"/>
    <p:sldId id="324" r:id="rId10"/>
    <p:sldId id="325" r:id="rId11"/>
    <p:sldId id="31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9412" y="8382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Still Series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6053" y="3657600"/>
            <a:ext cx="8229600" cy="1219200"/>
          </a:xfrm>
        </p:spPr>
        <p:txBody>
          <a:bodyPr>
            <a:normAutofit/>
          </a:bodyPr>
          <a:lstStyle/>
          <a:p>
            <a:r>
              <a:rPr lang="en-US" sz="1800" dirty="0"/>
              <a:t>Recommender System</a:t>
            </a:r>
          </a:p>
          <a:p>
            <a:r>
              <a:rPr lang="en-US" sz="1800" dirty="0"/>
              <a:t>Collaborative filtering approach</a:t>
            </a:r>
            <a:endParaRPr lang="it-IT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BD3D4-6158-4514-8F04-9535C3383EDE}"/>
              </a:ext>
            </a:extLst>
          </p:cNvPr>
          <p:cNvSpPr txBox="1"/>
          <p:nvPr/>
        </p:nvSpPr>
        <p:spPr>
          <a:xfrm>
            <a:off x="356053" y="48768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Αποθήκες Δεδομένων &amp; Επιχειρηματική Ευφυία </a:t>
            </a: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Ιωάννα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Κανδή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- Κωνσταντίνος Μαυρογιώργος</a:t>
            </a:r>
          </a:p>
          <a:p>
            <a:pPr algn="just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ΜΕ2136-ΜΕ2144</a:t>
            </a:r>
          </a:p>
          <a:p>
            <a:pPr algn="just"/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ioannakandi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kostismvg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}@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gmail</a:t>
            </a:r>
            <a:r>
              <a:rPr lang="el-GR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E76E889C-67A2-4F9E-B3F0-63971BEB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3" y="369390"/>
            <a:ext cx="822962" cy="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Show-Based Selection</a:t>
            </a:r>
          </a:p>
        </p:txBody>
      </p:sp>
      <p:pic>
        <p:nvPicPr>
          <p:cNvPr id="6" name="Still Series  Show-based">
            <a:hlinkClick r:id="" action="ppaction://media"/>
            <a:extLst>
              <a:ext uri="{FF2B5EF4-FFF2-40B4-BE49-F238E27FC236}">
                <a16:creationId xmlns:a16="http://schemas.microsoft.com/office/drawing/2014/main" id="{011C656F-0723-45B8-B5E9-FB4846D719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3541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Σας ευχαριστούμε!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θΕΜΑΤΟΛΟΓΙΑ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  <a:p>
            <a:r>
              <a:rPr lang="en-US" dirty="0"/>
              <a:t>Collaborative Filtering</a:t>
            </a:r>
          </a:p>
          <a:p>
            <a:r>
              <a:rPr lang="el-GR" dirty="0"/>
              <a:t>Υλοποίηση Συστήματος </a:t>
            </a:r>
            <a:r>
              <a:rPr lang="en-US" dirty="0"/>
              <a:t>“Still Series”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797DBF-C379-EF6D-EA34-AF5EF0D1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4343400"/>
            <a:ext cx="8692399" cy="990600"/>
          </a:xfrm>
        </p:spPr>
        <p:txBody>
          <a:bodyPr/>
          <a:lstStyle/>
          <a:p>
            <a:r>
              <a:rPr lang="en-US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30705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C6F9C-798E-4D1D-BAC7-8E66D630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D86C4-3E9C-4BB3-92B3-88B7C574DD5C}"/>
              </a:ext>
            </a:extLst>
          </p:cNvPr>
          <p:cNvSpPr txBox="1"/>
          <p:nvPr/>
        </p:nvSpPr>
        <p:spPr>
          <a:xfrm>
            <a:off x="1522411" y="1676400"/>
            <a:ext cx="76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Παροχή προτάσεων στους χρήστες βάσει προτιμήσεων/ομοιοτήτων</a:t>
            </a:r>
            <a:endParaRPr lang="en-US" sz="1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Brain in head outline">
            <a:extLst>
              <a:ext uri="{FF2B5EF4-FFF2-40B4-BE49-F238E27FC236}">
                <a16:creationId xmlns:a16="http://schemas.microsoft.com/office/drawing/2014/main" id="{4348B274-2C97-43E0-B1F4-AF6684DA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61" y="3686239"/>
            <a:ext cx="1409047" cy="1409047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925A5B1-1A2C-4814-9CF1-2C3B003FB1B8}"/>
              </a:ext>
            </a:extLst>
          </p:cNvPr>
          <p:cNvSpPr/>
          <p:nvPr/>
        </p:nvSpPr>
        <p:spPr>
          <a:xfrm>
            <a:off x="4570412" y="2590800"/>
            <a:ext cx="2667000" cy="3810000"/>
          </a:xfrm>
          <a:prstGeom prst="flowChartAlternateProcess">
            <a:avLst/>
          </a:prstGeom>
          <a:noFill/>
          <a:effectLst>
            <a:glow rad="635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628AE-5320-437E-8BD6-01D536D75008}"/>
              </a:ext>
            </a:extLst>
          </p:cNvPr>
          <p:cNvSpPr txBox="1"/>
          <p:nvPr/>
        </p:nvSpPr>
        <p:spPr>
          <a:xfrm>
            <a:off x="5027612" y="2625012"/>
            <a:ext cx="1828800" cy="369332"/>
          </a:xfrm>
          <a:prstGeom prst="rect">
            <a:avLst/>
          </a:prstGeom>
          <a:noFill/>
          <a:effectLst>
            <a:glow rad="63500">
              <a:schemeClr val="tx2">
                <a:alpha val="40000"/>
              </a:schemeClr>
            </a:glow>
            <a:outerShdw blurRad="50800" dist="50800" dir="5400000" algn="ctr" rotWithShape="0">
              <a:schemeClr val="accent1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APPLICATION</a:t>
            </a:r>
          </a:p>
        </p:txBody>
      </p:sp>
      <p:pic>
        <p:nvPicPr>
          <p:cNvPr id="20" name="Graphic 19" descr="Theatre outline">
            <a:extLst>
              <a:ext uri="{FF2B5EF4-FFF2-40B4-BE49-F238E27FC236}">
                <a16:creationId xmlns:a16="http://schemas.microsoft.com/office/drawing/2014/main" id="{C01B85B6-DE62-4AF5-B5AD-5CBD8488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1911" y="3810000"/>
            <a:ext cx="1524000" cy="152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72B34-87D1-444C-B886-0B96328459A4}"/>
              </a:ext>
            </a:extLst>
          </p:cNvPr>
          <p:cNvSpPr txBox="1"/>
          <p:nvPr/>
        </p:nvSpPr>
        <p:spPr>
          <a:xfrm>
            <a:off x="5484812" y="4326523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SHOWS</a:t>
            </a:r>
          </a:p>
        </p:txBody>
      </p:sp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5B26E67C-6F11-47EB-A35E-7A449C607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4516" y="38693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07B48E-7F2A-4BA3-8F08-95702A9CFF3A}"/>
              </a:ext>
            </a:extLst>
          </p:cNvPr>
          <p:cNvSpPr txBox="1"/>
          <p:nvPr/>
        </p:nvSpPr>
        <p:spPr>
          <a:xfrm>
            <a:off x="10051599" y="4727713"/>
            <a:ext cx="1618494" cy="646331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Recommender</a:t>
            </a:r>
          </a:p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system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4AF4D0B-154F-489E-A1AA-B9197194195E}"/>
              </a:ext>
            </a:extLst>
          </p:cNvPr>
          <p:cNvSpPr/>
          <p:nvPr/>
        </p:nvSpPr>
        <p:spPr>
          <a:xfrm>
            <a:off x="9828212" y="3429000"/>
            <a:ext cx="2065268" cy="2285999"/>
          </a:xfrm>
          <a:prstGeom prst="flowChartAlternateProcess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BA15C-59AA-4011-8383-13E2A76DFAB1}"/>
              </a:ext>
            </a:extLst>
          </p:cNvPr>
          <p:cNvSpPr txBox="1"/>
          <p:nvPr/>
        </p:nvSpPr>
        <p:spPr>
          <a:xfrm>
            <a:off x="1196662" y="5069507"/>
            <a:ext cx="914400" cy="36933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tx2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8D5BAA51-8B96-456D-8F5B-1652006DFE63}"/>
              </a:ext>
            </a:extLst>
          </p:cNvPr>
          <p:cNvSpPr/>
          <p:nvPr/>
        </p:nvSpPr>
        <p:spPr>
          <a:xfrm>
            <a:off x="655394" y="3430583"/>
            <a:ext cx="1986825" cy="2286000"/>
          </a:xfrm>
          <a:prstGeom prst="flowChartAlternateProcess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Arrow Right with solid fill">
            <a:extLst>
              <a:ext uri="{FF2B5EF4-FFF2-40B4-BE49-F238E27FC236}">
                <a16:creationId xmlns:a16="http://schemas.microsoft.com/office/drawing/2014/main" id="{6D22A434-2CD6-44F6-B4D9-C9AE266E1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811" y="4179859"/>
            <a:ext cx="175747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1053C3-8950-443C-B8A6-23545E7866B9}"/>
              </a:ext>
            </a:extLst>
          </p:cNvPr>
          <p:cNvSpPr txBox="1"/>
          <p:nvPr/>
        </p:nvSpPr>
        <p:spPr>
          <a:xfrm>
            <a:off x="3007855" y="4717989"/>
            <a:ext cx="1067455" cy="36933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</a:t>
            </a:r>
          </a:p>
        </p:txBody>
      </p:sp>
      <p:pic>
        <p:nvPicPr>
          <p:cNvPr id="37" name="Graphic 36" descr="Arrow Right with solid fill">
            <a:extLst>
              <a:ext uri="{FF2B5EF4-FFF2-40B4-BE49-F238E27FC236}">
                <a16:creationId xmlns:a16="http://schemas.microsoft.com/office/drawing/2014/main" id="{341A4389-73E0-453C-B074-0524D0A0D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0177" y="3341132"/>
            <a:ext cx="1725269" cy="914400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6EE1F438-4EB8-49C8-9EE7-CBF3DF16E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719" y="4434988"/>
            <a:ext cx="1693727" cy="728353"/>
          </a:xfrm>
          <a:prstGeom prst="rect">
            <a:avLst/>
          </a:prstGeom>
        </p:spPr>
      </p:pic>
      <p:pic>
        <p:nvPicPr>
          <p:cNvPr id="39" name="Graphic 38" descr="Arrow Right with solid fill">
            <a:extLst>
              <a:ext uri="{FF2B5EF4-FFF2-40B4-BE49-F238E27FC236}">
                <a16:creationId xmlns:a16="http://schemas.microsoft.com/office/drawing/2014/main" id="{0C1A7813-0114-463C-9F79-8EAA1634A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701719" y="5254172"/>
            <a:ext cx="1590372" cy="84182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DFB652-B2CD-463E-B169-141CBE04E8C7}"/>
              </a:ext>
            </a:extLst>
          </p:cNvPr>
          <p:cNvSpPr txBox="1"/>
          <p:nvPr/>
        </p:nvSpPr>
        <p:spPr>
          <a:xfrm>
            <a:off x="7672427" y="3916978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User Feedback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4EAB28-39F5-4340-9447-B5A145528C11}"/>
              </a:ext>
            </a:extLst>
          </p:cNvPr>
          <p:cNvSpPr txBox="1"/>
          <p:nvPr/>
        </p:nvSpPr>
        <p:spPr>
          <a:xfrm>
            <a:off x="7672427" y="4881601"/>
            <a:ext cx="15816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Similar Users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F6CB5-ED16-4A3E-A71D-513242BEF806}"/>
              </a:ext>
            </a:extLst>
          </p:cNvPr>
          <p:cNvSpPr txBox="1"/>
          <p:nvPr/>
        </p:nvSpPr>
        <p:spPr>
          <a:xfrm>
            <a:off x="7519882" y="5925355"/>
            <a:ext cx="2057400" cy="584775"/>
          </a:xfrm>
          <a:prstGeom prst="rect">
            <a:avLst/>
          </a:prstGeom>
          <a:noFill/>
          <a:effectLst>
            <a:outerShdw blurRad="50800" dist="38100" dir="5400000" algn="t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Recommendation</a:t>
            </a:r>
          </a:p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37041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D75861-4153-4E9F-FD05-FFC0BB28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409378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/>
              <a:t>Collaborative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7B71E-F9C4-4AAB-9FD2-F116997B0DE3}"/>
              </a:ext>
            </a:extLst>
          </p:cNvPr>
          <p:cNvSpPr txBox="1"/>
          <p:nvPr/>
        </p:nvSpPr>
        <p:spPr>
          <a:xfrm>
            <a:off x="3122612" y="114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Πρόβλεψη προτάσεων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προτιμήσεων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26AAED02-C033-4B34-8F58-C1258061B1D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7873218"/>
              </p:ext>
            </p:extLst>
          </p:nvPr>
        </p:nvGraphicFramePr>
        <p:xfrm>
          <a:off x="2665412" y="2686050"/>
          <a:ext cx="6705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89712270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7968879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User-Based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Item-Based 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063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χρηστών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l-G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Πρόβλεψη προτιμήσεων βάσει παρόμοιων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7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D50808-9035-4634-93D9-86C87594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3098D-CD77-4F8D-BFE1-AC1AFBA85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Υλοποιηση</a:t>
            </a:r>
            <a:r>
              <a:rPr lang="el-GR" dirty="0"/>
              <a:t> </a:t>
            </a:r>
            <a:r>
              <a:rPr lang="el-GR" dirty="0" err="1"/>
              <a:t>συστηματοσ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Still Series - Overview</a:t>
            </a:r>
          </a:p>
        </p:txBody>
      </p:sp>
      <p:pic>
        <p:nvPicPr>
          <p:cNvPr id="5" name="Still Series">
            <a:hlinkClick r:id="" action="ppaction://media"/>
            <a:extLst>
              <a:ext uri="{FF2B5EF4-FFF2-40B4-BE49-F238E27FC236}">
                <a16:creationId xmlns:a16="http://schemas.microsoft.com/office/drawing/2014/main" id="{363B3E7B-C769-4CDD-AEE7-92FA147F7E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9DB8-9AA4-4002-89F9-FE36880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Series / User-Based Selection</a:t>
            </a:r>
          </a:p>
        </p:txBody>
      </p:sp>
      <p:pic>
        <p:nvPicPr>
          <p:cNvPr id="4" name="Still Series  User-based">
            <a:hlinkClick r:id="" action="ppaction://media"/>
            <a:extLst>
              <a:ext uri="{FF2B5EF4-FFF2-40B4-BE49-F238E27FC236}">
                <a16:creationId xmlns:a16="http://schemas.microsoft.com/office/drawing/2014/main" id="{07AF2076-94DA-4A17-BA0E-030989BDB8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19050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1541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121</TotalTime>
  <Words>106</Words>
  <Application>Microsoft Office PowerPoint</Application>
  <PresentationFormat>Custom</PresentationFormat>
  <Paragraphs>37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Still Series</vt:lpstr>
      <vt:lpstr>θΕΜΑΤΟΛΟΓΙΑ</vt:lpstr>
      <vt:lpstr>Recommender Systems</vt:lpstr>
      <vt:lpstr>Recommender Systems</vt:lpstr>
      <vt:lpstr>Collaborative Filtering</vt:lpstr>
      <vt:lpstr>Collaborative Filtering</vt:lpstr>
      <vt:lpstr>Still Series</vt:lpstr>
      <vt:lpstr>Still Series - Overview</vt:lpstr>
      <vt:lpstr>Still Series / User-Based Selection</vt:lpstr>
      <vt:lpstr>Still Series / Show-Based Selection</vt:lpstr>
      <vt:lpstr>Σας ευχαριστούμε!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Still Series</dc:title>
  <dc:creator>IOANNA KANDI</dc:creator>
  <cp:lastModifiedBy>KONSTANTINOS MAVROGIORGOS</cp:lastModifiedBy>
  <cp:revision>14</cp:revision>
  <dcterms:created xsi:type="dcterms:W3CDTF">2022-06-04T09:07:04Z</dcterms:created>
  <dcterms:modified xsi:type="dcterms:W3CDTF">2022-06-05T08:41:52Z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